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sldIdLst>
    <p:sldId id="256" r:id="rId2"/>
    <p:sldId id="258" r:id="rId3"/>
    <p:sldId id="260" r:id="rId4"/>
    <p:sldId id="276" r:id="rId5"/>
    <p:sldId id="277" r:id="rId6"/>
    <p:sldId id="264" r:id="rId7"/>
    <p:sldId id="257" r:id="rId8"/>
    <p:sldId id="265" r:id="rId9"/>
    <p:sldId id="273" r:id="rId10"/>
    <p:sldId id="262" r:id="rId11"/>
    <p:sldId id="263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61" r:id="rId20"/>
    <p:sldId id="275" r:id="rId21"/>
    <p:sldId id="274" r:id="rId22"/>
    <p:sldId id="278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176"/>
    <p:restoredTop sz="94674"/>
  </p:normalViewPr>
  <p:slideViewPr>
    <p:cSldViewPr snapToGrid="0" snapToObjects="1">
      <p:cViewPr varScale="1">
        <p:scale>
          <a:sx n="105" d="100"/>
          <a:sy n="105" d="100"/>
        </p:scale>
        <p:origin x="9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316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9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934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1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07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07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9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48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67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95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76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8FE4181-5A30-C047-9A64-4BBB96F6F9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794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olab.research.google.com/" TargetMode="External"/><Relationship Id="rId2" Type="http://schemas.openxmlformats.org/officeDocument/2006/relationships/hyperlink" Target="https://nbviewer.jupyter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ybinder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mybinder.org/v2/gh/losc-tutorial/LOSC_Event_tutorial/master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classroom.github.com/a/Mdt0U6O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A2A57-F8B4-6E49-B0B1-1F255C379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960137"/>
            <a:ext cx="6172200" cy="1463040"/>
          </a:xfrm>
        </p:spPr>
        <p:txBody>
          <a:bodyPr>
            <a:normAutofit/>
          </a:bodyPr>
          <a:lstStyle/>
          <a:p>
            <a:r>
              <a:rPr lang="en-US" dirty="0"/>
              <a:t>Notebooks for python and 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0A92F-ECEB-E540-941A-4C766B96BB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 Baldassano</a:t>
            </a:r>
          </a:p>
          <a:p>
            <a:r>
              <a:rPr lang="en-US" dirty="0"/>
              <a:t>PSYC GR6130, Fall 2019</a:t>
            </a:r>
          </a:p>
        </p:txBody>
      </p:sp>
    </p:spTree>
    <p:extLst>
      <p:ext uri="{BB962C8B-B14F-4D97-AF65-F5344CB8AC3E}">
        <p14:creationId xmlns:p14="http://schemas.microsoft.com/office/powerpoint/2010/main" val="3665313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1F6ED-6B10-2E4C-BD5C-532462A13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Jupyterlab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F5BB32-50EA-6041-815D-E03FA8B3AA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494" y="2286000"/>
            <a:ext cx="7151511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58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51BAD-ED88-2F4B-A4B7-F6BD5A780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IPython</a:t>
            </a:r>
            <a:r>
              <a:rPr lang="en-US" dirty="0"/>
              <a:t> Magic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010AF-704A-8E4C-BBA6-D286B4BB9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286000"/>
            <a:ext cx="7626261" cy="4023360"/>
          </a:xfrm>
        </p:spPr>
        <p:txBody>
          <a:bodyPr>
            <a:normAutofit/>
          </a:bodyPr>
          <a:lstStyle/>
          <a:p>
            <a:r>
              <a:rPr lang="en-US" sz="1800" dirty="0"/>
              <a:t>Python </a:t>
            </a:r>
            <a:r>
              <a:rPr lang="en-US" sz="1800" dirty="0" err="1"/>
              <a:t>Jupyter</a:t>
            </a:r>
            <a:r>
              <a:rPr lang="en-US" sz="1800" dirty="0"/>
              <a:t> notebooks generally use the </a:t>
            </a:r>
            <a:r>
              <a:rPr lang="en-US" sz="1800" dirty="0" err="1"/>
              <a:t>IPython</a:t>
            </a:r>
            <a:r>
              <a:rPr lang="en-US" sz="1800" dirty="0"/>
              <a:t> kernel, which is an extension of python</a:t>
            </a:r>
          </a:p>
          <a:p>
            <a:r>
              <a:rPr lang="en-US" sz="1800" dirty="0"/>
              <a:t>One major difference: “magic commands”</a:t>
            </a:r>
          </a:p>
          <a:p>
            <a:pPr lvl="1"/>
            <a:r>
              <a:rPr lang="en-US" sz="1800" dirty="0"/>
              <a:t>“Line magics” – single-line commands, starting with %</a:t>
            </a:r>
          </a:p>
          <a:p>
            <a:pPr lvl="1"/>
            <a:r>
              <a:rPr lang="en-US" sz="1800" dirty="0"/>
              <a:t>“Cell magics” – change behavior of a whole cell, starting with %%</a:t>
            </a:r>
          </a:p>
          <a:p>
            <a:r>
              <a:rPr lang="en-US" sz="1800" dirty="0"/>
              <a:t>Some favorites:</a:t>
            </a:r>
          </a:p>
          <a:p>
            <a:pPr lvl="1"/>
            <a:r>
              <a:rPr lang="en-US" sz="1800" dirty="0"/>
              <a:t>%matplotlib inline – use this anytime you use matplotlib, to get plots to show up</a:t>
            </a:r>
          </a:p>
          <a:p>
            <a:pPr lvl="1"/>
            <a:r>
              <a:rPr lang="en-US" sz="1800" dirty="0"/>
              <a:t>%</a:t>
            </a:r>
            <a:r>
              <a:rPr lang="en-US" sz="1800" dirty="0" err="1"/>
              <a:t>who_ls</a:t>
            </a:r>
            <a:r>
              <a:rPr lang="en-US" sz="1800" dirty="0"/>
              <a:t> – list variables currently defined</a:t>
            </a:r>
          </a:p>
          <a:p>
            <a:pPr lvl="1"/>
            <a:r>
              <a:rPr lang="en-US" sz="1800" dirty="0"/>
              <a:t>%</a:t>
            </a:r>
            <a:r>
              <a:rPr lang="en-US" sz="1800" dirty="0" err="1"/>
              <a:t>timeit</a:t>
            </a:r>
            <a:r>
              <a:rPr lang="en-US" sz="1800" dirty="0"/>
              <a:t>, or %%time – measures how long a line or cell takes to run</a:t>
            </a:r>
          </a:p>
          <a:p>
            <a:pPr lvl="1"/>
            <a:r>
              <a:rPr lang="en-US" sz="1800" dirty="0"/>
              <a:t>%run – execute an external .</a:t>
            </a:r>
            <a:r>
              <a:rPr lang="en-US" sz="1800" dirty="0" err="1"/>
              <a:t>py</a:t>
            </a:r>
            <a:r>
              <a:rPr lang="en-US" sz="1800" dirty="0"/>
              <a:t> script</a:t>
            </a:r>
          </a:p>
          <a:p>
            <a:pPr lvl="1"/>
            <a:r>
              <a:rPr lang="en-US" sz="1800" dirty="0"/>
              <a:t>%history – print history of recent commands</a:t>
            </a:r>
          </a:p>
          <a:p>
            <a:pPr lvl="1"/>
            <a:r>
              <a:rPr lang="en-US" sz="1800" dirty="0"/>
              <a:t>%pip – install a new package, without leaving the notebook</a:t>
            </a:r>
          </a:p>
        </p:txBody>
      </p:sp>
    </p:spTree>
    <p:extLst>
      <p:ext uri="{BB962C8B-B14F-4D97-AF65-F5344CB8AC3E}">
        <p14:creationId xmlns:p14="http://schemas.microsoft.com/office/powerpoint/2010/main" val="2320603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BB87-2B0A-B04C-AC81-C0AB9143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2DD2D-02A3-7C4D-BC7E-964859462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Allows plain text documents to be rendered with formatting</a:t>
            </a:r>
          </a:p>
          <a:p>
            <a:r>
              <a:rPr lang="en-US" dirty="0"/>
              <a:t>Design goal: remain as readable as possible (unlike HTML)</a:t>
            </a:r>
          </a:p>
          <a:p>
            <a:r>
              <a:rPr lang="en-US" dirty="0"/>
              <a:t>Not specific to </a:t>
            </a:r>
            <a:r>
              <a:rPr lang="en-US" dirty="0" err="1"/>
              <a:t>Jupyter</a:t>
            </a:r>
            <a:r>
              <a:rPr lang="en-US" dirty="0"/>
              <a:t> notebooks – this syntax will show up in multiple tools throughout the course</a:t>
            </a:r>
          </a:p>
        </p:txBody>
      </p:sp>
    </p:spTree>
    <p:extLst>
      <p:ext uri="{BB962C8B-B14F-4D97-AF65-F5344CB8AC3E}">
        <p14:creationId xmlns:p14="http://schemas.microsoft.com/office/powerpoint/2010/main" val="820098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BB87-2B0A-B04C-AC81-C0AB9143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3692149-4E96-3647-9591-21FA2CC2E1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350" y="3171270"/>
            <a:ext cx="7289800" cy="22521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D667AC-3E4A-2F49-BAD3-6D793697419C}"/>
              </a:ext>
            </a:extLst>
          </p:cNvPr>
          <p:cNvSpPr txBox="1"/>
          <p:nvPr/>
        </p:nvSpPr>
        <p:spPr>
          <a:xfrm>
            <a:off x="1837401" y="2675293"/>
            <a:ext cx="116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Markdown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EBC41B-B784-094E-8272-2E97C78F6D1F}"/>
              </a:ext>
            </a:extLst>
          </p:cNvPr>
          <p:cNvSpPr txBox="1"/>
          <p:nvPr/>
        </p:nvSpPr>
        <p:spPr>
          <a:xfrm>
            <a:off x="5327515" y="2675293"/>
            <a:ext cx="1641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Rendered HTML</a:t>
            </a:r>
          </a:p>
        </p:txBody>
      </p:sp>
    </p:spTree>
    <p:extLst>
      <p:ext uri="{BB962C8B-B14F-4D97-AF65-F5344CB8AC3E}">
        <p14:creationId xmlns:p14="http://schemas.microsoft.com/office/powerpoint/2010/main" val="799781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BB87-2B0A-B04C-AC81-C0AB9143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D667AC-3E4A-2F49-BAD3-6D793697419C}"/>
              </a:ext>
            </a:extLst>
          </p:cNvPr>
          <p:cNvSpPr txBox="1"/>
          <p:nvPr/>
        </p:nvSpPr>
        <p:spPr>
          <a:xfrm>
            <a:off x="1837401" y="2675293"/>
            <a:ext cx="116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Markdown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EBC41B-B784-094E-8272-2E97C78F6D1F}"/>
              </a:ext>
            </a:extLst>
          </p:cNvPr>
          <p:cNvSpPr txBox="1"/>
          <p:nvPr/>
        </p:nvSpPr>
        <p:spPr>
          <a:xfrm>
            <a:off x="5327515" y="2675293"/>
            <a:ext cx="1641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Rendered HTML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9B170E1-E2E1-E747-BB9F-967CA4FA7C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350" y="3502961"/>
            <a:ext cx="7289800" cy="158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0198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BB87-2B0A-B04C-AC81-C0AB9143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D667AC-3E4A-2F49-BAD3-6D793697419C}"/>
              </a:ext>
            </a:extLst>
          </p:cNvPr>
          <p:cNvSpPr txBox="1"/>
          <p:nvPr/>
        </p:nvSpPr>
        <p:spPr>
          <a:xfrm>
            <a:off x="1837401" y="2675293"/>
            <a:ext cx="116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Markdown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EBC41B-B784-094E-8272-2E97C78F6D1F}"/>
              </a:ext>
            </a:extLst>
          </p:cNvPr>
          <p:cNvSpPr txBox="1"/>
          <p:nvPr/>
        </p:nvSpPr>
        <p:spPr>
          <a:xfrm>
            <a:off x="5327515" y="2675293"/>
            <a:ext cx="1641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Rendered HTML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33C9BBC-F3E2-0C43-BC6F-F9EF1ECE45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350" y="3561464"/>
            <a:ext cx="7289800" cy="147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1127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BB87-2B0A-B04C-AC81-C0AB9143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D667AC-3E4A-2F49-BAD3-6D793697419C}"/>
              </a:ext>
            </a:extLst>
          </p:cNvPr>
          <p:cNvSpPr txBox="1"/>
          <p:nvPr/>
        </p:nvSpPr>
        <p:spPr>
          <a:xfrm>
            <a:off x="1837401" y="2675293"/>
            <a:ext cx="116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Markdown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EBC41B-B784-094E-8272-2E97C78F6D1F}"/>
              </a:ext>
            </a:extLst>
          </p:cNvPr>
          <p:cNvSpPr txBox="1"/>
          <p:nvPr/>
        </p:nvSpPr>
        <p:spPr>
          <a:xfrm>
            <a:off x="5327515" y="2675293"/>
            <a:ext cx="1641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Rendered HTML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4FAFBCC-DC0B-4940-A3D8-5CBE6A1F89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350" y="3150300"/>
            <a:ext cx="7289800" cy="229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4912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BB87-2B0A-B04C-AC81-C0AB9143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D667AC-3E4A-2F49-BAD3-6D793697419C}"/>
              </a:ext>
            </a:extLst>
          </p:cNvPr>
          <p:cNvSpPr txBox="1"/>
          <p:nvPr/>
        </p:nvSpPr>
        <p:spPr>
          <a:xfrm>
            <a:off x="1837401" y="2675293"/>
            <a:ext cx="116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Markdown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EBC41B-B784-094E-8272-2E97C78F6D1F}"/>
              </a:ext>
            </a:extLst>
          </p:cNvPr>
          <p:cNvSpPr txBox="1"/>
          <p:nvPr/>
        </p:nvSpPr>
        <p:spPr>
          <a:xfrm>
            <a:off x="5327515" y="2675293"/>
            <a:ext cx="1641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Rendered HTML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005C02E-6FB5-264C-B9FF-133669142D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350" y="3291121"/>
            <a:ext cx="7289800" cy="201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988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DBB87-2B0A-B04C-AC81-C0AB9143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Markdown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D667AC-3E4A-2F49-BAD3-6D793697419C}"/>
              </a:ext>
            </a:extLst>
          </p:cNvPr>
          <p:cNvSpPr txBox="1"/>
          <p:nvPr/>
        </p:nvSpPr>
        <p:spPr>
          <a:xfrm>
            <a:off x="1837401" y="2675293"/>
            <a:ext cx="116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Markdown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EBC41B-B784-094E-8272-2E97C78F6D1F}"/>
              </a:ext>
            </a:extLst>
          </p:cNvPr>
          <p:cNvSpPr txBox="1"/>
          <p:nvPr/>
        </p:nvSpPr>
        <p:spPr>
          <a:xfrm>
            <a:off x="5327515" y="2675293"/>
            <a:ext cx="1641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Rendered HTML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5EA9EA2-7A12-1649-8389-4A967532F7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350" y="3540874"/>
            <a:ext cx="7289800" cy="151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712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1A752-6CE2-0446-B213-342A49C6C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D134C7-B4FD-5443-B22A-1883F68F4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Simply share </a:t>
            </a:r>
            <a:r>
              <a:rPr lang="en-US" dirty="0" err="1"/>
              <a:t>ipynb</a:t>
            </a:r>
            <a:r>
              <a:rPr lang="en-US" dirty="0"/>
              <a:t> files – requires python setup with all libraries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hlinkClick r:id="rId2"/>
              </a:rPr>
              <a:t>https://nbviewer.jupyter.org/</a:t>
            </a:r>
            <a:r>
              <a:rPr lang="en-US" dirty="0"/>
              <a:t> – renders any python notebook in a public repository as static HTML</a:t>
            </a:r>
          </a:p>
          <a:p>
            <a:pPr marL="528066" lvl="2" indent="-171450"/>
            <a:r>
              <a:rPr lang="en-US" sz="1800" dirty="0"/>
              <a:t>Can also run </a:t>
            </a:r>
            <a:r>
              <a:rPr lang="en-US" sz="1800" dirty="0" err="1"/>
              <a:t>nbviewer</a:t>
            </a:r>
            <a:r>
              <a:rPr lang="en-US" sz="1800" dirty="0"/>
              <a:t> command locally to convert notebook to an HTML/pdf file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hlinkClick r:id="rId3"/>
              </a:rPr>
              <a:t>https://colab.research.google.com/</a:t>
            </a:r>
            <a:r>
              <a:rPr lang="en-US" dirty="0"/>
              <a:t> – opens any public notebook in an interactive environment (12 hour time limit)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hlinkClick r:id="rId4"/>
              </a:rPr>
              <a:t>https://mybinder.org </a:t>
            </a:r>
            <a:r>
              <a:rPr lang="en-US" dirty="0"/>
              <a:t>-  opens notebook in pre-specified environment (requires </a:t>
            </a:r>
            <a:r>
              <a:rPr lang="en-US" dirty="0" err="1"/>
              <a:t>requirements.txt</a:t>
            </a:r>
            <a:r>
              <a:rPr lang="en-US" dirty="0"/>
              <a:t> or </a:t>
            </a:r>
            <a:r>
              <a:rPr lang="en-US" dirty="0" err="1"/>
              <a:t>environment.yml</a:t>
            </a:r>
            <a:r>
              <a:rPr lang="en-US" dirty="0"/>
              <a:t>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CodeOcean</a:t>
            </a:r>
            <a:r>
              <a:rPr lang="en-US" dirty="0"/>
              <a:t> – create an interactive shareable environment</a:t>
            </a:r>
          </a:p>
          <a:p>
            <a:pPr lvl="2"/>
            <a:r>
              <a:rPr lang="en-US" sz="1800" dirty="0"/>
              <a:t>More details later in the semester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900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6CCA6-4DEE-6846-AAAE-7461C14A1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50377-3B24-B949-8F59-D1C2CBDBF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286000"/>
            <a:ext cx="7290055" cy="4299626"/>
          </a:xfrm>
        </p:spPr>
        <p:txBody>
          <a:bodyPr>
            <a:normAutofit/>
          </a:bodyPr>
          <a:lstStyle/>
          <a:p>
            <a:r>
              <a:rPr lang="en-US" sz="2200" b="1" dirty="0"/>
              <a:t>Features for academic research:</a:t>
            </a:r>
            <a:endParaRPr lang="en-US" sz="2200" dirty="0"/>
          </a:p>
          <a:p>
            <a:pPr lvl="1"/>
            <a:r>
              <a:rPr lang="en-US" sz="2200" dirty="0"/>
              <a:t>Interactive code execution and visualization</a:t>
            </a:r>
          </a:p>
          <a:p>
            <a:pPr lvl="2"/>
            <a:r>
              <a:rPr lang="en-US" sz="1800" dirty="0"/>
              <a:t>Allows investigation of datasets</a:t>
            </a:r>
          </a:p>
          <a:p>
            <a:pPr lvl="2"/>
            <a:r>
              <a:rPr lang="en-US" sz="1800" dirty="0"/>
              <a:t>Can build and test an analysis pipeline piece-by-piece</a:t>
            </a:r>
          </a:p>
          <a:p>
            <a:pPr lvl="1"/>
            <a:endParaRPr lang="en-US" sz="1400" dirty="0"/>
          </a:p>
          <a:p>
            <a:pPr lvl="1"/>
            <a:r>
              <a:rPr lang="en-US" sz="2200" dirty="0"/>
              <a:t>Can intersperse code with text and equations</a:t>
            </a:r>
          </a:p>
          <a:p>
            <a:pPr lvl="2"/>
            <a:r>
              <a:rPr lang="en-US" sz="1800" dirty="0"/>
              <a:t>Can explain the purpose of the analysis for your future self or for sharing with others</a:t>
            </a:r>
          </a:p>
          <a:p>
            <a:pPr lvl="2"/>
            <a:endParaRPr lang="en-US" sz="1400" dirty="0"/>
          </a:p>
          <a:p>
            <a:pPr lvl="1"/>
            <a:r>
              <a:rPr lang="en-US" sz="2200" dirty="0"/>
              <a:t>Can use multiple languages, including python and R</a:t>
            </a:r>
          </a:p>
          <a:p>
            <a:pPr lvl="1"/>
            <a:endParaRPr lang="en-US" sz="1400" dirty="0"/>
          </a:p>
          <a:p>
            <a:pPr lvl="1"/>
            <a:r>
              <a:rPr lang="en-US" sz="2200" dirty="0"/>
              <a:t>Can share static or live versions easily online</a:t>
            </a:r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983651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3049C-4827-7B43-A3A4-2757D225F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 of Gravitational Waves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CBC1E-EB72-C94F-B5BE-13013363F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286000"/>
            <a:ext cx="8045704" cy="4023360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https://mybinder.org/v2/gh/losc-tutorial/LOSC_Event_tutorial/master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574D1B-0583-9847-81AA-2587E5AF2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6" y="2903725"/>
            <a:ext cx="8695267" cy="278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415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24BB93-5DC4-9246-82FD-B521B055E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326" y="549608"/>
            <a:ext cx="4683348" cy="575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9598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70D21-1967-064D-A251-529AA466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29981-F331-9B45-8F49-5289ED6F6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assignment: </a:t>
            </a:r>
            <a:r>
              <a:rPr lang="en-US" dirty="0">
                <a:hlinkClick r:id="rId2"/>
              </a:rPr>
              <a:t>https://classroom.github.com/a/Mdt0U6Os</a:t>
            </a:r>
            <a:endParaRPr lang="en-US" dirty="0"/>
          </a:p>
          <a:p>
            <a:r>
              <a:rPr lang="en-US" dirty="0"/>
              <a:t>Click “Clone or Download” to get repository URL</a:t>
            </a:r>
          </a:p>
          <a:p>
            <a:r>
              <a:rPr lang="en-US" dirty="0"/>
              <a:t>In terminal, type git clone [URL] to get a local copy</a:t>
            </a:r>
          </a:p>
          <a:p>
            <a:r>
              <a:rPr lang="en-US" dirty="0"/>
              <a:t>Start </a:t>
            </a:r>
            <a:r>
              <a:rPr lang="en-US" dirty="0" err="1"/>
              <a:t>Jupyter</a:t>
            </a:r>
            <a:r>
              <a:rPr lang="en-US" dirty="0"/>
              <a:t> Lab through Anaconda Navigator, open </a:t>
            </a:r>
            <a:r>
              <a:rPr lang="en-US" dirty="0" err="1"/>
              <a:t>Exercises.ipynb</a:t>
            </a:r>
            <a:endParaRPr lang="en-US" dirty="0"/>
          </a:p>
          <a:p>
            <a:r>
              <a:rPr lang="en-US" dirty="0"/>
              <a:t>When done, save </a:t>
            </a:r>
            <a:r>
              <a:rPr lang="en-US" dirty="0" err="1"/>
              <a:t>Exercises.ipynb</a:t>
            </a:r>
            <a:r>
              <a:rPr lang="en-US" dirty="0"/>
              <a:t>. In a terminal in the same folder:</a:t>
            </a:r>
          </a:p>
          <a:p>
            <a:pPr lvl="1"/>
            <a:r>
              <a:rPr lang="en-US" sz="2000" dirty="0"/>
              <a:t>git add </a:t>
            </a:r>
            <a:r>
              <a:rPr lang="en-US" sz="2000" dirty="0" err="1"/>
              <a:t>Exercises.ipynb</a:t>
            </a:r>
            <a:endParaRPr lang="en-US" sz="2000" dirty="0"/>
          </a:p>
          <a:p>
            <a:pPr lvl="1"/>
            <a:r>
              <a:rPr lang="en-US" sz="2000" dirty="0"/>
              <a:t>git commit –m "Complete”</a:t>
            </a:r>
          </a:p>
          <a:p>
            <a:pPr lvl="1"/>
            <a:r>
              <a:rPr lang="en-US" sz="2000" dirty="0"/>
              <a:t>git push</a:t>
            </a:r>
          </a:p>
          <a:p>
            <a:r>
              <a:rPr lang="en-US" dirty="0"/>
              <a:t>[We will discuss what these commands mean </a:t>
            </a:r>
            <a:r>
              <a:rPr lang="en-US"/>
              <a:t>next class!]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910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B0A849-C830-0E4A-B4F0-3CE6C8B35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90" y="196190"/>
            <a:ext cx="7787819" cy="646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02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35657-2F6A-4947-9192-4DC91B13C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AB69-D82E-1642-9724-23F94FF96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1988 – Mathematica notebooks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7FEF85-9E5C-3D4A-AD4C-1D2A775FC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873" y="2805686"/>
            <a:ext cx="4222499" cy="3467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451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35657-2F6A-4947-9192-4DC91B13C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7AB69-D82E-1642-9724-23F94FF96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1988 – Mathematica notebooks</a:t>
            </a:r>
          </a:p>
          <a:p>
            <a:r>
              <a:rPr lang="en-US" dirty="0"/>
              <a:t>2001 – Fernando Pérez (Physics grad student) starts python notebooks</a:t>
            </a:r>
          </a:p>
          <a:p>
            <a:r>
              <a:rPr lang="en-US" dirty="0"/>
              <a:t>2014 – Notebooks support multiple multiple kernels (R, Julia, …)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D87EF9-7926-AA4F-9529-6BDA70E61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383" y="3714865"/>
            <a:ext cx="6051479" cy="297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27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2A63E-7221-6549-BA29-0331BCADC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200F9-4C10-6E47-BDAE-9D67244A4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34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D50E2-9D6C-6B44-925A-836D2C4C2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03F13D-8C41-6D48-9999-5780229D6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7938" y="2286000"/>
            <a:ext cx="7130624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269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0D176-0EB3-7048-90EA-DF6DE519E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Ipynb</a:t>
            </a:r>
            <a:r>
              <a:rPr lang="en-US" dirty="0"/>
              <a:t>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3BF19-DA0D-7B43-AD53-B6E2D729B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.</a:t>
            </a:r>
            <a:r>
              <a:rPr lang="en-US" dirty="0" err="1"/>
              <a:t>ipynb</a:t>
            </a:r>
            <a:r>
              <a:rPr lang="en-US" dirty="0"/>
              <a:t> notebook files are actually just plain-text JSON files</a:t>
            </a:r>
          </a:p>
          <a:p>
            <a:r>
              <a:rPr lang="en-US" dirty="0"/>
              <a:t>There are fields for the content of each cell, its metadata, and its outputs</a:t>
            </a:r>
          </a:p>
          <a:p>
            <a:r>
              <a:rPr lang="en-US" dirty="0"/>
              <a:t>Images base64-encoded into a text string</a:t>
            </a:r>
          </a:p>
        </p:txBody>
      </p:sp>
    </p:spTree>
    <p:extLst>
      <p:ext uri="{BB962C8B-B14F-4D97-AF65-F5344CB8AC3E}">
        <p14:creationId xmlns:p14="http://schemas.microsoft.com/office/powerpoint/2010/main" val="1001368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0D176-0EB3-7048-90EA-DF6DE519E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Ipynb</a:t>
            </a:r>
            <a:r>
              <a:rPr lang="en-US" dirty="0"/>
              <a:t>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3BF19-DA0D-7B43-AD53-B6E2D729B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{"cells": [</a:t>
            </a:r>
          </a:p>
          <a:p>
            <a:r>
              <a:rPr lang="en-US" sz="1200" dirty="0"/>
              <a:t>  {"</a:t>
            </a:r>
            <a:r>
              <a:rPr lang="en-US" sz="1200" dirty="0" err="1"/>
              <a:t>cell_type</a:t>
            </a:r>
            <a:r>
              <a:rPr lang="en-US" sz="1200" dirty="0"/>
              <a:t>": "code", "</a:t>
            </a:r>
            <a:r>
              <a:rPr lang="en-US" sz="1200" dirty="0" err="1"/>
              <a:t>execution_count</a:t>
            </a:r>
            <a:r>
              <a:rPr lang="en-US" sz="1200" dirty="0"/>
              <a:t>": 1, "metadata": {}, "outputs": [],</a:t>
            </a:r>
          </a:p>
          <a:p>
            <a:r>
              <a:rPr lang="en-US" sz="1200" dirty="0"/>
              <a:t>   "source": ["import </a:t>
            </a:r>
            <a:r>
              <a:rPr lang="en-US" sz="1200" dirty="0" err="1"/>
              <a:t>numpy</a:t>
            </a:r>
            <a:r>
              <a:rPr lang="en-US" sz="1200" dirty="0"/>
              <a:t> as np\n",]},</a:t>
            </a:r>
          </a:p>
          <a:p>
            <a:r>
              <a:rPr lang="en-US" sz="1200" dirty="0"/>
              <a:t>  {"</a:t>
            </a:r>
            <a:r>
              <a:rPr lang="en-US" sz="1200" dirty="0" err="1"/>
              <a:t>cell_type</a:t>
            </a:r>
            <a:r>
              <a:rPr lang="en-US" sz="1200" dirty="0"/>
              <a:t>": "markdown", "metadata": {},</a:t>
            </a:r>
          </a:p>
          <a:p>
            <a:r>
              <a:rPr lang="en-US" sz="1200" dirty="0"/>
              <a:t>   "source": ["First we can train a linear nu-SVM."]},</a:t>
            </a:r>
          </a:p>
          <a:p>
            <a:r>
              <a:rPr lang="en-US" sz="1200" dirty="0"/>
              <a:t>  {"</a:t>
            </a:r>
            <a:r>
              <a:rPr lang="en-US" sz="1200" dirty="0" err="1"/>
              <a:t>cell_type</a:t>
            </a:r>
            <a:r>
              <a:rPr lang="en-US" sz="1200" dirty="0"/>
              <a:t>": "code", "</a:t>
            </a:r>
            <a:r>
              <a:rPr lang="en-US" sz="1200" dirty="0" err="1"/>
              <a:t>execution_count</a:t>
            </a:r>
            <a:r>
              <a:rPr lang="en-US" sz="1200" dirty="0"/>
              <a:t>": 2, "metadata": {},</a:t>
            </a:r>
          </a:p>
          <a:p>
            <a:r>
              <a:rPr lang="en-US" sz="1200" dirty="0"/>
              <a:t>   "outputs": [ {"name": "</a:t>
            </a:r>
            <a:r>
              <a:rPr lang="en-US" sz="1200" dirty="0" err="1"/>
              <a:t>stdout</a:t>
            </a:r>
            <a:r>
              <a:rPr lang="en-US" sz="1200" dirty="0"/>
              <a:t>", "</a:t>
            </a:r>
            <a:r>
              <a:rPr lang="en-US" sz="1200" dirty="0" err="1"/>
              <a:t>output_type</a:t>
            </a:r>
            <a:r>
              <a:rPr lang="en-US" sz="1200" dirty="0"/>
              <a:t>": "stream", "text": ["Linear SVM Accuracy:  0.712\n"]}],</a:t>
            </a:r>
          </a:p>
          <a:p>
            <a:r>
              <a:rPr lang="en-US" sz="1200" dirty="0"/>
              <a:t>   "source": ["</a:t>
            </a:r>
            <a:r>
              <a:rPr lang="en-US" sz="1200" dirty="0" err="1"/>
              <a:t>clf</a:t>
            </a:r>
            <a:r>
              <a:rPr lang="en-US" sz="1200" dirty="0"/>
              <a:t> = </a:t>
            </a:r>
            <a:r>
              <a:rPr lang="en-US" sz="1200" dirty="0" err="1"/>
              <a:t>NuSVC</a:t>
            </a:r>
            <a:r>
              <a:rPr lang="en-US" sz="1200" dirty="0"/>
              <a:t>(kernel='linear')\n",</a:t>
            </a:r>
          </a:p>
          <a:p>
            <a:r>
              <a:rPr lang="en-US" sz="1200" dirty="0"/>
              <a:t>                 "</a:t>
            </a:r>
            <a:r>
              <a:rPr lang="en-US" sz="1200" dirty="0" err="1"/>
              <a:t>clf.fit</a:t>
            </a:r>
            <a:r>
              <a:rPr lang="en-US" sz="1200" dirty="0"/>
              <a:t>(train, labels)\n",</a:t>
            </a:r>
          </a:p>
          <a:p>
            <a:r>
              <a:rPr lang="en-US" sz="1200" dirty="0"/>
              <a:t>                 "</a:t>
            </a:r>
            <a:r>
              <a:rPr lang="en-US" sz="1200" dirty="0" err="1"/>
              <a:t>lin_conf</a:t>
            </a:r>
            <a:r>
              <a:rPr lang="en-US" sz="1200" dirty="0"/>
              <a:t> = </a:t>
            </a:r>
            <a:r>
              <a:rPr lang="en-US" sz="1200" dirty="0" err="1"/>
              <a:t>confusion_matrix</a:t>
            </a:r>
            <a:r>
              <a:rPr lang="en-US" sz="1200" dirty="0"/>
              <a:t>(labels, </a:t>
            </a:r>
            <a:r>
              <a:rPr lang="en-US" sz="1200" dirty="0" err="1"/>
              <a:t>clf.predict</a:t>
            </a:r>
            <a:r>
              <a:rPr lang="en-US" sz="1200" dirty="0"/>
              <a:t>(test))\n",</a:t>
            </a:r>
          </a:p>
          <a:p>
            <a:r>
              <a:rPr lang="en-US" sz="1200" dirty="0"/>
              <a:t>                 "print('Linear SVM Accuracy: ', </a:t>
            </a:r>
            <a:r>
              <a:rPr lang="en-US" sz="1200" dirty="0" err="1"/>
              <a:t>accuracy_score</a:t>
            </a:r>
            <a:r>
              <a:rPr lang="en-US" sz="1200" dirty="0"/>
              <a:t>(labels, </a:t>
            </a:r>
            <a:r>
              <a:rPr lang="en-US" sz="1200" dirty="0" err="1"/>
              <a:t>pred_labels</a:t>
            </a:r>
            <a:r>
              <a:rPr lang="en-US" sz="1200" dirty="0"/>
              <a:t>))"]}</a:t>
            </a:r>
          </a:p>
          <a:p>
            <a:pPr marL="0" indent="0">
              <a:buNone/>
            </a:pPr>
            <a:r>
              <a:rPr lang="en-US" sz="1200" dirty="0"/>
              <a:t>]}</a:t>
            </a:r>
          </a:p>
        </p:txBody>
      </p:sp>
    </p:spTree>
    <p:extLst>
      <p:ext uri="{BB962C8B-B14F-4D97-AF65-F5344CB8AC3E}">
        <p14:creationId xmlns:p14="http://schemas.microsoft.com/office/powerpoint/2010/main" val="8082179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{E530D00F-3052-4848-97DE-AC6D6C673EBF}tf10001061</Template>
  <TotalTime>7289</TotalTime>
  <Words>748</Words>
  <Application>Microsoft Macintosh PowerPoint</Application>
  <PresentationFormat>On-screen Show (4:3)</PresentationFormat>
  <Paragraphs>95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Tw Cen MT</vt:lpstr>
      <vt:lpstr>Tw Cen MT Condensed</vt:lpstr>
      <vt:lpstr>Wingdings 3</vt:lpstr>
      <vt:lpstr>Integral</vt:lpstr>
      <vt:lpstr>Notebooks for python and R </vt:lpstr>
      <vt:lpstr>Jupyter Notebooks</vt:lpstr>
      <vt:lpstr>PowerPoint Presentation</vt:lpstr>
      <vt:lpstr>History</vt:lpstr>
      <vt:lpstr>History</vt:lpstr>
      <vt:lpstr>Live Demo</vt:lpstr>
      <vt:lpstr>Jupyter architecture</vt:lpstr>
      <vt:lpstr>Ipynb Files</vt:lpstr>
      <vt:lpstr>Ipynb Files</vt:lpstr>
      <vt:lpstr>Jupyterlab</vt:lpstr>
      <vt:lpstr>IPython Magic</vt:lpstr>
      <vt:lpstr>Markdown</vt:lpstr>
      <vt:lpstr>Markdown</vt:lpstr>
      <vt:lpstr>Markdown</vt:lpstr>
      <vt:lpstr>Markdown</vt:lpstr>
      <vt:lpstr>Markdown</vt:lpstr>
      <vt:lpstr>Markdown</vt:lpstr>
      <vt:lpstr>Markdown</vt:lpstr>
      <vt:lpstr>Sharing notebooks</vt:lpstr>
      <vt:lpstr>Detection of Gravitational Waves</vt:lpstr>
      <vt:lpstr>PowerPoint Presentation</vt:lpstr>
      <vt:lpstr>Lab Instructions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Notebooks for python and R </dc:title>
  <dc:creator>Christopher Baldassano</dc:creator>
  <cp:lastModifiedBy>Christopher Baldassano</cp:lastModifiedBy>
  <cp:revision>27</cp:revision>
  <dcterms:created xsi:type="dcterms:W3CDTF">2019-07-11T19:59:44Z</dcterms:created>
  <dcterms:modified xsi:type="dcterms:W3CDTF">2019-08-29T19:34:05Z</dcterms:modified>
</cp:coreProperties>
</file>

<file path=docProps/thumbnail.jpeg>
</file>